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29"/>
  </p:notesMasterIdLst>
  <p:sldIdLst>
    <p:sldId id="256" r:id="rId2"/>
    <p:sldId id="269" r:id="rId3"/>
    <p:sldId id="279" r:id="rId4"/>
    <p:sldId id="313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4" r:id="rId14"/>
    <p:sldId id="323" r:id="rId15"/>
    <p:sldId id="325" r:id="rId16"/>
    <p:sldId id="348" r:id="rId17"/>
    <p:sldId id="349" r:id="rId18"/>
    <p:sldId id="350" r:id="rId19"/>
    <p:sldId id="327" r:id="rId20"/>
    <p:sldId id="328" r:id="rId21"/>
    <p:sldId id="329" r:id="rId22"/>
    <p:sldId id="330" r:id="rId23"/>
    <p:sldId id="331" r:id="rId24"/>
    <p:sldId id="333" r:id="rId25"/>
    <p:sldId id="334" r:id="rId26"/>
    <p:sldId id="339" r:id="rId27"/>
    <p:sldId id="34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90439" autoAdjust="0"/>
  </p:normalViewPr>
  <p:slideViewPr>
    <p:cSldViewPr snapToGrid="0" snapToObjects="1">
      <p:cViewPr>
        <p:scale>
          <a:sx n="95" d="100"/>
          <a:sy n="95" d="100"/>
        </p:scale>
        <p:origin x="-1296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up: Spielberg,</a:t>
            </a:r>
            <a:r>
              <a:rPr lang="en-US" baseline="0" dirty="0" smtClean="0"/>
              <a:t> Northwestern president, Trump Northwestern donations, Clinton Northwestern donations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Rich heiress allegedly</a:t>
            </a:r>
            <a:r>
              <a:rPr lang="en-US" baseline="0" dirty="0" smtClean="0"/>
              <a:t> </a:t>
            </a:r>
            <a:r>
              <a:rPr lang="en-US" dirty="0" smtClean="0"/>
              <a:t>gave hundreds of thousands through the aide who claimed to be the father</a:t>
            </a:r>
            <a:r>
              <a:rPr lang="en-US" baseline="0" dirty="0" smtClean="0"/>
              <a:t> -- </a:t>
            </a:r>
            <a:r>
              <a:rPr lang="en-US" dirty="0" smtClean="0"/>
              <a:t>from CNN: http://</a:t>
            </a:r>
            <a:r>
              <a:rPr lang="en-US" dirty="0" err="1" smtClean="0"/>
              <a:t>www.cnn.com</a:t>
            </a:r>
            <a:r>
              <a:rPr lang="en-US" dirty="0" smtClean="0"/>
              <a:t>/2012/05/23/justice/north-</a:t>
            </a:r>
            <a:r>
              <a:rPr lang="en-US" dirty="0" err="1" smtClean="0"/>
              <a:t>carolina</a:t>
            </a:r>
            <a:r>
              <a:rPr lang="en-US" dirty="0" smtClean="0"/>
              <a:t>-</a:t>
            </a:r>
            <a:r>
              <a:rPr lang="en-US" dirty="0" err="1" smtClean="0"/>
              <a:t>edwards</a:t>
            </a:r>
            <a:r>
              <a:rPr lang="en-US" dirty="0" smtClean="0"/>
              <a:t>-charges/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at the end of 2016 </a:t>
            </a:r>
            <a:r>
              <a:rPr lang="mr-IN" dirty="0" smtClean="0"/>
              <a:t>…</a:t>
            </a:r>
            <a:r>
              <a:rPr lang="en-US" dirty="0" smtClean="0"/>
              <a:t> Trial set for next January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c.com/video-clips/yzb7q2/the-colbert-report-colbert-super-pac---trevor-potter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secrets.org" TargetMode="External"/><Relationship Id="rId3" Type="http://schemas.openxmlformats.org/officeDocument/2006/relationships/hyperlink" Target="https://projects.propublica.org/itemize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Covering </a:t>
            </a:r>
            <a:r>
              <a:rPr lang="en-US" dirty="0" smtClean="0"/>
              <a:t>Campaign Finance With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/xyz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 liked </a:t>
            </a:r>
            <a:r>
              <a:rPr lang="en-US" dirty="0" err="1" smtClean="0"/>
              <a:t>Downton</a:t>
            </a:r>
            <a:r>
              <a:rPr lang="en-US" dirty="0"/>
              <a:t> </a:t>
            </a:r>
            <a:r>
              <a:rPr lang="en-US" dirty="0" smtClean="0"/>
              <a:t>Abbey </a:t>
            </a:r>
            <a:r>
              <a:rPr lang="mr-IN" dirty="0" smtClean="0"/>
              <a:t>…</a:t>
            </a:r>
            <a:r>
              <a:rPr lang="en-US" dirty="0" smtClean="0"/>
              <a:t> a lot.</a:t>
            </a:r>
            <a:endParaRPr lang="en-US" dirty="0"/>
          </a:p>
        </p:txBody>
      </p:sp>
      <p:pic>
        <p:nvPicPr>
          <p:cNvPr id="6" name="Picture 5" descr="o-RED-9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3" y="2580106"/>
            <a:ext cx="7122694" cy="395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1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12 at 12.2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8468"/>
            <a:ext cx="80391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Recognize this pair? </a:t>
            </a:r>
            <a:endParaRPr lang="en-US" dirty="0"/>
          </a:p>
        </p:txBody>
      </p:sp>
      <p:pic>
        <p:nvPicPr>
          <p:cNvPr id="5" name="Picture 4" descr="stormy-trum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37" y="2298700"/>
            <a:ext cx="6502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1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michael-cohen-01-as-gty-180513_hpMain_4_16x9_99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7" y="2713788"/>
            <a:ext cx="4087767" cy="2299369"/>
          </a:xfrm>
          <a:prstGeom prst="rect">
            <a:avLst/>
          </a:prstGeom>
        </p:spPr>
      </p:pic>
      <p:pic>
        <p:nvPicPr>
          <p:cNvPr id="7" name="Picture 6" descr="stormy-daniels-60-minutes-interview-stephanie-clifford-donald-trum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79" y="1945105"/>
            <a:ext cx="2755900" cy="3810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44737" y="4104105"/>
            <a:ext cx="1216526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artoon_mone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14" y="2312739"/>
            <a:ext cx="1791366" cy="179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2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12 at 12.2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450"/>
            <a:ext cx="9144000" cy="9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37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12 at 12.32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8874"/>
            <a:ext cx="90551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3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i="1" dirty="0" smtClean="0"/>
              <a:t>fresh off the presses!</a:t>
            </a:r>
            <a:endParaRPr lang="en-US" dirty="0"/>
          </a:p>
        </p:txBody>
      </p:sp>
      <p:pic>
        <p:nvPicPr>
          <p:cNvPr id="6" name="Picture 5" descr="Screen Shot 2018-08-14 at 1.26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1474"/>
            <a:ext cx="914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i="1" dirty="0" smtClean="0"/>
              <a:t>fresh off the presses!</a:t>
            </a:r>
            <a:endParaRPr lang="en-US" dirty="0"/>
          </a:p>
        </p:txBody>
      </p:sp>
      <p:pic>
        <p:nvPicPr>
          <p:cNvPr id="7" name="Picture 6" descr="Screen Shot 2018-08-14 at 1.29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747"/>
            <a:ext cx="9144000" cy="44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i="1" dirty="0" smtClean="0"/>
              <a:t>fresh off the presses!</a:t>
            </a:r>
            <a:endParaRPr lang="en-US" dirty="0"/>
          </a:p>
        </p:txBody>
      </p:sp>
      <p:pic>
        <p:nvPicPr>
          <p:cNvPr id="4" name="Picture 3" descr="Screen Shot 2018-08-23 at 10.45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5" y="3053420"/>
            <a:ext cx="8555790" cy="16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9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campaign </a:t>
            </a:r>
            <a:r>
              <a:rPr lang="en-US" i="1" dirty="0" smtClean="0"/>
              <a:t>contributions</a:t>
            </a:r>
            <a:r>
              <a:rPr lang="en-US" dirty="0" smtClean="0"/>
              <a:t> over $200 must be itemized and reported by the committee that receives them</a:t>
            </a:r>
          </a:p>
          <a:p>
            <a:r>
              <a:rPr lang="en-US" dirty="0" smtClean="0"/>
              <a:t>All campaign </a:t>
            </a:r>
            <a:r>
              <a:rPr lang="en-US" i="1" dirty="0" smtClean="0"/>
              <a:t>expenditures</a:t>
            </a:r>
            <a:r>
              <a:rPr lang="en-US" dirty="0" smtClean="0"/>
              <a:t> must be itemized and reported by the committee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4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Rachel </a:t>
            </a:r>
            <a:r>
              <a:rPr lang="en-US" dirty="0" err="1" smtClean="0"/>
              <a:t>Shorey</a:t>
            </a:r>
            <a:r>
              <a:rPr lang="en-US" dirty="0" smtClean="0"/>
              <a:t>: Three general types of camp fin stories: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Horserace stories</a:t>
            </a:r>
            <a:r>
              <a:rPr lang="en-US" dirty="0" smtClean="0"/>
              <a:t>: Which candidate is winning the money race?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Donor stories</a:t>
            </a:r>
            <a:r>
              <a:rPr lang="en-US" dirty="0" smtClean="0"/>
              <a:t>: Who is giving money (and why)?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Legal analysis stories</a:t>
            </a:r>
            <a:r>
              <a:rPr lang="en-US" dirty="0" smtClean="0"/>
              <a:t>: How are candidates working creatively inside (or outside) the law?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6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8-12 at 12.4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3" y="1542608"/>
            <a:ext cx="7369342" cy="504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8-12 at 12.4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83" y="588211"/>
            <a:ext cx="3127327" cy="1011989"/>
          </a:xfrm>
          <a:prstGeom prst="rect">
            <a:avLst/>
          </a:prstGeom>
        </p:spPr>
      </p:pic>
      <p:pic>
        <p:nvPicPr>
          <p:cNvPr id="6" name="Picture 5" descr="Screen Shot 2018-08-12 at 12.4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84" y="1737894"/>
            <a:ext cx="5718695" cy="49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3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8-12 at 12.5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4" y="1439779"/>
            <a:ext cx="640219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touch on PACs:</a:t>
            </a:r>
          </a:p>
          <a:p>
            <a:pPr lvl="1"/>
            <a:r>
              <a:rPr lang="en-US" dirty="0" smtClean="0"/>
              <a:t>Anyone can set up their own committee to help a campaign</a:t>
            </a:r>
          </a:p>
          <a:p>
            <a:pPr lvl="2"/>
            <a:r>
              <a:rPr lang="en-US" dirty="0" smtClean="0"/>
              <a:t>BUT there’s limitations on how much you can spend</a:t>
            </a:r>
          </a:p>
          <a:p>
            <a:pPr lvl="1"/>
            <a:r>
              <a:rPr lang="en-US" dirty="0" smtClean="0"/>
              <a:t>The answer? Super PACs</a:t>
            </a:r>
          </a:p>
          <a:p>
            <a:pPr lvl="2"/>
            <a:r>
              <a:rPr lang="en-US" dirty="0">
                <a:hlinkClick r:id="rId2"/>
              </a:rPr>
              <a:t>http://www.cc.com/video-clips/yzb7q2/the-colbert-report-colbert-super-pac---trevor-</a:t>
            </a:r>
            <a:r>
              <a:rPr lang="en-US" dirty="0" smtClean="0">
                <a:hlinkClick r:id="rId2"/>
              </a:rPr>
              <a:t>potter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6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reporters find these stories? </a:t>
            </a:r>
          </a:p>
          <a:p>
            <a:pPr lvl="1"/>
            <a:r>
              <a:rPr lang="en-US" dirty="0" err="1" smtClean="0"/>
              <a:t>FEC.gov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your best friend for federal campaign 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5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</a:p>
          <a:p>
            <a:pPr lvl="1"/>
            <a:r>
              <a:rPr lang="en-US" dirty="0" smtClean="0"/>
              <a:t>Amendments</a:t>
            </a:r>
          </a:p>
          <a:p>
            <a:pPr lvl="1"/>
            <a:r>
              <a:rPr lang="en-US" dirty="0" smtClean="0"/>
              <a:t>Refunds</a:t>
            </a:r>
          </a:p>
          <a:p>
            <a:pPr lvl="1"/>
            <a:r>
              <a:rPr lang="en-US" dirty="0" smtClean="0"/>
              <a:t>$200 caveat </a:t>
            </a:r>
            <a:r>
              <a:rPr lang="mr-IN" dirty="0" smtClean="0"/>
              <a:t>–</a:t>
            </a:r>
            <a:r>
              <a:rPr lang="en-US" dirty="0" smtClean="0"/>
              <a:t> small </a:t>
            </a:r>
            <a:r>
              <a:rPr lang="en-US" dirty="0" err="1" smtClean="0"/>
              <a:t>vs</a:t>
            </a:r>
            <a:r>
              <a:rPr lang="en-US" dirty="0" smtClean="0"/>
              <a:t> big donors</a:t>
            </a:r>
          </a:p>
          <a:p>
            <a:pPr lvl="1"/>
            <a:r>
              <a:rPr lang="en-US" dirty="0" smtClean="0"/>
              <a:t>Generally good to check your analysis by someone who’s done this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6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Secrets (CRP) (categorized and tagged data by industry,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 err="1" smtClean="0">
                <a:hlinkClick r:id="rId2"/>
              </a:rPr>
              <a:t>Opensecrets.org</a:t>
            </a:r>
            <a:endParaRPr lang="en-US" dirty="0" smtClean="0"/>
          </a:p>
          <a:p>
            <a:r>
              <a:rPr lang="en-US" dirty="0" err="1" smtClean="0"/>
              <a:t>Propublica</a:t>
            </a:r>
            <a:r>
              <a:rPr lang="en-US" dirty="0" smtClean="0"/>
              <a:t> </a:t>
            </a:r>
            <a:r>
              <a:rPr lang="en-US" dirty="0"/>
              <a:t>FEC Itemizer </a:t>
            </a:r>
            <a:r>
              <a:rPr lang="en-US" dirty="0" smtClean="0"/>
              <a:t> (easy to search)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://projects.propublica.org/itemizer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Guest: Michael </a:t>
            </a:r>
            <a:r>
              <a:rPr lang="en-US" dirty="0" err="1" smtClean="0"/>
              <a:t>Beckel</a:t>
            </a:r>
            <a:r>
              <a:rPr lang="en-US" dirty="0" smtClean="0"/>
              <a:t>, Issue One</a:t>
            </a:r>
          </a:p>
          <a:p>
            <a:pPr>
              <a:buFontTx/>
              <a:buChar char="-"/>
            </a:pPr>
            <a:r>
              <a:rPr lang="en-US" dirty="0" smtClean="0"/>
              <a:t>FEC data</a:t>
            </a:r>
          </a:p>
          <a:p>
            <a:pPr>
              <a:buFontTx/>
              <a:buChar char="-"/>
            </a:pPr>
            <a:r>
              <a:rPr lang="en-US" dirty="0" smtClean="0"/>
              <a:t>Lobbying data</a:t>
            </a:r>
          </a:p>
          <a:p>
            <a:pPr>
              <a:buFontTx/>
              <a:buChar char="-"/>
            </a:pPr>
            <a:r>
              <a:rPr lang="en-US" dirty="0" smtClean="0"/>
              <a:t>Financial disclosure data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Recognize this guy?</a:t>
            </a:r>
            <a:endParaRPr lang="en-US" dirty="0"/>
          </a:p>
        </p:txBody>
      </p:sp>
      <p:pic>
        <p:nvPicPr>
          <p:cNvPr id="4" name="Picture 3" descr="120522055135-john-edwards-13-horizontal-large-gall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70" y="2850899"/>
            <a:ext cx="6503060" cy="36629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307263" y="1778000"/>
            <a:ext cx="374316" cy="1072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42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 Shot 2018-08-12 at 12.08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1373"/>
            <a:ext cx="9144000" cy="477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0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12 at 12.0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2468"/>
            <a:ext cx="9144000" cy="43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4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Recognize this guy?</a:t>
            </a:r>
            <a:endParaRPr lang="en-US" dirty="0"/>
          </a:p>
        </p:txBody>
      </p:sp>
      <p:pic>
        <p:nvPicPr>
          <p:cNvPr id="5" name="Picture 4" descr="200px-Aaron_Schock_Offici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0137"/>
            <a:ext cx="2488422" cy="39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this help?</a:t>
            </a:r>
            <a:endParaRPr lang="en-US" dirty="0"/>
          </a:p>
        </p:txBody>
      </p:sp>
      <p:pic>
        <p:nvPicPr>
          <p:cNvPr id="5" name="Picture 4" descr="200px-Aaron_Schock_Offici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0137"/>
            <a:ext cx="2488422" cy="3944148"/>
          </a:xfrm>
          <a:prstGeom prst="rect">
            <a:avLst/>
          </a:prstGeom>
        </p:spPr>
      </p:pic>
      <p:pic>
        <p:nvPicPr>
          <p:cNvPr id="4" name="Picture 3" descr="Screen Shot 2018-08-12 at 12.17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58" y="1752600"/>
            <a:ext cx="3784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8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41710</TotalTime>
  <Words>455</Words>
  <Application>Microsoft Macintosh PowerPoint</Application>
  <PresentationFormat>On-screen Show (4:3)</PresentationFormat>
  <Paragraphs>84</Paragraphs>
  <Slides>27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Twilight</vt:lpstr>
      <vt:lpstr>Covering Campaign Finance With Data</vt:lpstr>
      <vt:lpstr>Data stories?</vt:lpstr>
      <vt:lpstr>Steps to a data story</vt:lpstr>
      <vt:lpstr>Agenda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Campaign Finance </vt:lpstr>
      <vt:lpstr>Campaign Finance </vt:lpstr>
      <vt:lpstr>Campaign Finance </vt:lpstr>
      <vt:lpstr>Campaign Finance </vt:lpstr>
      <vt:lpstr>Campaign Finance </vt:lpstr>
      <vt:lpstr>Campaign Finance </vt:lpstr>
      <vt:lpstr>Campaign Finance </vt:lpstr>
      <vt:lpstr>Campaign Finance </vt:lpstr>
      <vt:lpstr>Other Resources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248</cp:revision>
  <dcterms:created xsi:type="dcterms:W3CDTF">2018-07-03T20:07:00Z</dcterms:created>
  <dcterms:modified xsi:type="dcterms:W3CDTF">2018-08-23T14:50:04Z</dcterms:modified>
</cp:coreProperties>
</file>